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300" r:id="rId3"/>
    <p:sldId id="352" r:id="rId4"/>
    <p:sldId id="301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7" r:id="rId13"/>
    <p:sldId id="348" r:id="rId14"/>
    <p:sldId id="349" r:id="rId15"/>
    <p:sldId id="350" r:id="rId16"/>
    <p:sldId id="353" r:id="rId17"/>
    <p:sldId id="346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libri Light" panose="020F0302020204030204" pitchFamily="34" charset="0"/>
      <p:regular r:id="rId25"/>
      <p:italic r:id="rId26"/>
    </p:embeddedFont>
    <p:embeddedFont>
      <p:font typeface="나눔고딕 Bold" panose="020D0804000000000000" pitchFamily="50" charset="-127"/>
      <p:bold r:id="rId27"/>
    </p:embeddedFont>
    <p:embeddedFont>
      <p:font typeface="나눔고딕 ExtraBold" panose="020D0904000000000000" pitchFamily="50" charset="-127"/>
      <p:bold r:id="rId28"/>
    </p:embeddedFont>
    <p:embeddedFont>
      <p:font typeface="나눔바른고딕" panose="020B0603020101020101" pitchFamily="50" charset="-127"/>
      <p:regular r:id="rId29"/>
      <p:bold r:id="rId30"/>
    </p:embeddedFont>
    <p:embeddedFont>
      <p:font typeface="맑은 고딕" panose="020B0503020000020004" pitchFamily="50" charset="-127"/>
      <p:regular r:id="rId31"/>
      <p:bold r:id="rId32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2" userDrawn="1">
          <p15:clr>
            <a:srgbClr val="A4A3A4"/>
          </p15:clr>
        </p15:guide>
        <p15:guide id="2" pos="3792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pos="240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420" userDrawn="1">
          <p15:clr>
            <a:srgbClr val="A4A3A4"/>
          </p15:clr>
        </p15:guide>
        <p15:guide id="8" orient="horz" pos="564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84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5" pos="1008">
          <p15:clr>
            <a:srgbClr val="A4A3A4"/>
          </p15:clr>
        </p15:guide>
        <p15:guide id="16" orient="horz" pos="2916" userDrawn="1">
          <p15:clr>
            <a:srgbClr val="A4A3A4"/>
          </p15:clr>
        </p15:guide>
        <p15:guide id="17" pos="54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9FFF"/>
    <a:srgbClr val="FFEE63"/>
    <a:srgbClr val="ABA6E2"/>
    <a:srgbClr val="ED2029"/>
    <a:srgbClr val="008890"/>
    <a:srgbClr val="E6D4E3"/>
    <a:srgbClr val="E1EFD4"/>
    <a:srgbClr val="DCF2F8"/>
    <a:srgbClr val="FBE7D4"/>
    <a:srgbClr val="E0E4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506" y="96"/>
      </p:cViewPr>
      <p:guideLst>
        <p:guide orient="horz" pos="1092"/>
        <p:guide pos="3792"/>
        <p:guide pos="816"/>
        <p:guide pos="240"/>
        <p:guide pos="480"/>
        <p:guide pos="624"/>
        <p:guide orient="horz" pos="420"/>
        <p:guide orient="horz" pos="564"/>
        <p:guide orient="horz" pos="900"/>
        <p:guide orient="horz" pos="756"/>
        <p:guide pos="384"/>
        <p:guide pos="672"/>
        <p:guide pos="864"/>
        <p:guide pos="1008"/>
        <p:guide orient="horz" pos="291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21" Type="http://schemas.openxmlformats.org/officeDocument/2006/relationships/font" Target="fonts/font1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7829CDDA-A6E8-4AFA-9E96-A1605BB222D2}"/>
    <pc:docChg chg="modSld">
      <pc:chgData name="김 민영" userId="c13ed9b5fecac607" providerId="LiveId" clId="{7829CDDA-A6E8-4AFA-9E96-A1605BB222D2}" dt="2023-05-18T06:30:39.117" v="0"/>
      <pc:docMkLst>
        <pc:docMk/>
      </pc:docMkLst>
      <pc:sldChg chg="modSp mod">
        <pc:chgData name="김 민영" userId="c13ed9b5fecac607" providerId="LiveId" clId="{7829CDDA-A6E8-4AFA-9E96-A1605BB222D2}" dt="2023-05-18T06:30:39.117" v="0"/>
        <pc:sldMkLst>
          <pc:docMk/>
          <pc:sldMk cId="896700016" sldId="256"/>
        </pc:sldMkLst>
        <pc:spChg chg="mod">
          <ac:chgData name="김 민영" userId="c13ed9b5fecac607" providerId="LiveId" clId="{7829CDDA-A6E8-4AFA-9E96-A1605BB222D2}" dt="2023-05-18T06:30:39.117" v="0"/>
          <ac:spMkLst>
            <pc:docMk/>
            <pc:sldMk cId="896700016" sldId="256"/>
            <ac:spMk id="2" creationId="{F1940D18-9E2B-AA06-163F-93967D3D8B0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5D6F9-615B-4F04-A107-9378776D0318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D2D52-661D-487D-BB56-11325D72C7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50B2EFE-655A-3E32-AC8E-4F4BB1ED67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66"/>
            <a:ext cx="9144000" cy="51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6FA46043-93BA-846D-2670-29554E1CDA7D}"/>
              </a:ext>
            </a:extLst>
          </p:cNvPr>
          <p:cNvSpPr/>
          <p:nvPr userDrawn="1"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54F62D-2FCE-47BF-AE69-721B1B6007FE}"/>
              </a:ext>
            </a:extLst>
          </p:cNvPr>
          <p:cNvSpPr txBox="1"/>
          <p:nvPr userDrawn="1"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2656FB1A-5D39-CF43-6621-D63D697B0F8F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5E7943-204F-0BDB-C80D-25CE33744C8F}"/>
              </a:ext>
            </a:extLst>
          </p:cNvPr>
          <p:cNvSpPr txBox="1"/>
          <p:nvPr userDrawn="1"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52CF2-1E8F-4648-8875-AEE64BB1BEDA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661EE-134E-4481-B414-7FCA6ED266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228600" y="2754451"/>
            <a:ext cx="320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0" spc="-300" dirty="0">
                <a:solidFill>
                  <a:srgbClr val="EA1A6E">
                    <a:alpha val="5000"/>
                  </a:srgb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01</a:t>
            </a:r>
            <a:endParaRPr lang="ko-KR" altLang="en-US" sz="20000" spc="-300" dirty="0">
              <a:solidFill>
                <a:srgbClr val="EA1A6E">
                  <a:alpha val="5000"/>
                </a:srgbClr>
              </a:solidFill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940D18-9E2B-AA06-163F-93967D3D8B0F}"/>
              </a:ext>
            </a:extLst>
          </p:cNvPr>
          <p:cNvSpPr txBox="1"/>
          <p:nvPr/>
        </p:nvSpPr>
        <p:spPr>
          <a:xfrm>
            <a:off x="2438400" y="2713732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 latinLnBrk="0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11.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과학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386818"/>
            <a:ext cx="8549318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디펜스 공룡은 여러 종류가 있고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골드를 더 써서 </a:t>
            </a:r>
            <a:r>
              <a:rPr kumimoji="0" lang="ko-KR" altLang="en-US" sz="16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진화시킬</a:t>
            </a: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수도 있습니다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더 높은 단계의 디펜스 공룡일수록 적을 효과적으로 물리칠 수 있습니다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정해진 골드의 양으로 전략을 잘 짜야 겠죠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aphicFrame>
        <p:nvGraphicFramePr>
          <p:cNvPr id="15" name="표 4">
            <a:extLst>
              <a:ext uri="{FF2B5EF4-FFF2-40B4-BE49-F238E27FC236}">
                <a16:creationId xmlns:a16="http://schemas.microsoft.com/office/drawing/2014/main" id="{E0E6EA29-5F1F-6A90-842B-1A953A5577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964266"/>
              </p:ext>
            </p:extLst>
          </p:nvPr>
        </p:nvGraphicFramePr>
        <p:xfrm>
          <a:off x="762000" y="2147309"/>
          <a:ext cx="7620000" cy="2758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850256977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1551726203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33244836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4149824"/>
                    </a:ext>
                  </a:extLst>
                </a:gridCol>
              </a:tblGrid>
              <a:tr h="35659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이름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257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r>
                        <a:rPr lang="ko-KR" altLang="en-US" dirty="0"/>
                        <a:t>단계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257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</a:t>
                      </a:r>
                      <a:r>
                        <a:rPr lang="ko-KR" altLang="en-US" dirty="0"/>
                        <a:t>단계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257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3</a:t>
                      </a:r>
                      <a:r>
                        <a:rPr lang="ko-KR" altLang="en-US" dirty="0"/>
                        <a:t>단계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25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467462"/>
                  </a:ext>
                </a:extLst>
              </a:tr>
              <a:tr h="8005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파키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169721"/>
                  </a:ext>
                </a:extLst>
              </a:tr>
              <a:tr h="8005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/>
                        <a:t>가우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635557"/>
                  </a:ext>
                </a:extLst>
              </a:tr>
              <a:tr h="8005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우로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778537"/>
                  </a:ext>
                </a:extLst>
              </a:tr>
            </a:tbl>
          </a:graphicData>
        </a:graphic>
      </p:graphicFrame>
      <p:pic>
        <p:nvPicPr>
          <p:cNvPr id="16" name="그림 15">
            <a:extLst>
              <a:ext uri="{FF2B5EF4-FFF2-40B4-BE49-F238E27FC236}">
                <a16:creationId xmlns:a16="http://schemas.microsoft.com/office/drawing/2014/main" id="{2CF70244-C9DE-4E97-22B8-00E7CFEFC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2102" y="2571750"/>
            <a:ext cx="1236084" cy="683099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A9E3B6C1-9166-BAB9-755D-68FE54FD4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355" y="3376560"/>
            <a:ext cx="1229577" cy="670086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45804DCE-0EA2-706C-790B-FAC8A5F28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8607" y="4178249"/>
            <a:ext cx="1223072" cy="663582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45D2E7D7-79F6-5702-9135-8235A86583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9389" y="2571750"/>
            <a:ext cx="1216566" cy="663582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541089DE-5029-0461-C3D2-D6912BB5B20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715" r="5375"/>
          <a:stretch/>
        </p:blipFill>
        <p:spPr>
          <a:xfrm>
            <a:off x="4899388" y="3347609"/>
            <a:ext cx="1216567" cy="722784"/>
          </a:xfrm>
          <a:prstGeom prst="rect">
            <a:avLst/>
          </a:prstGeom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E22263B1-D177-F2A4-4946-0AB03727AF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05894" y="4182670"/>
            <a:ext cx="1210061" cy="670086"/>
          </a:xfrm>
          <a:prstGeom prst="rect">
            <a:avLst/>
          </a:prstGeom>
        </p:spPr>
      </p:pic>
      <p:pic>
        <p:nvPicPr>
          <p:cNvPr id="28" name="그림 27">
            <a:extLst>
              <a:ext uri="{FF2B5EF4-FFF2-40B4-BE49-F238E27FC236}">
                <a16:creationId xmlns:a16="http://schemas.microsoft.com/office/drawing/2014/main" id="{999BC87E-17C7-B31D-8E6A-8BE4E5D300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47158" y="2568498"/>
            <a:ext cx="1229577" cy="670086"/>
          </a:xfrm>
          <a:prstGeom prst="rect">
            <a:avLst/>
          </a:prstGeom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A4EE1BDD-C639-BFA1-7FF9-F79F1B72E4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47158" y="3383064"/>
            <a:ext cx="1229577" cy="663582"/>
          </a:xfrm>
          <a:prstGeom prst="rect">
            <a:avLst/>
          </a:prstGeom>
        </p:spPr>
      </p:pic>
      <p:pic>
        <p:nvPicPr>
          <p:cNvPr id="30" name="그림 29">
            <a:extLst>
              <a:ext uri="{FF2B5EF4-FFF2-40B4-BE49-F238E27FC236}">
                <a16:creationId xmlns:a16="http://schemas.microsoft.com/office/drawing/2014/main" id="{404C2A00-79C9-78BF-DFF4-610AA0F8B6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60170" y="4191126"/>
            <a:ext cx="1216566" cy="65057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D3623E3-B361-2FAF-B191-276D5026271F}"/>
              </a:ext>
            </a:extLst>
          </p:cNvPr>
          <p:cNvSpPr txBox="1"/>
          <p:nvPr/>
        </p:nvSpPr>
        <p:spPr>
          <a:xfrm>
            <a:off x="3505200" y="4898557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&lt;</a:t>
            </a:r>
            <a:r>
              <a:rPr lang="ko-KR" altLang="en-US" sz="12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디펜스 공룡의 진화 과정</a:t>
            </a:r>
            <a:r>
              <a:rPr lang="en-US" altLang="ko-KR" sz="12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&gt;</a:t>
            </a:r>
            <a:endParaRPr lang="ko-KR" altLang="en-US" sz="1200" b="1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32" name="자유형: 도형 31">
            <a:extLst>
              <a:ext uri="{FF2B5EF4-FFF2-40B4-BE49-F238E27FC236}">
                <a16:creationId xmlns:a16="http://schemas.microsoft.com/office/drawing/2014/main" id="{2B090805-800B-3B03-4A7A-012CD74F4F6A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8FE8E2-5A78-29D2-B75A-F12F3683F4B9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988437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510307"/>
            <a:ext cx="8549318" cy="39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게임이 끝나고 나면 틀린 문제를 확인할 수 있고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자신이 틀린 문제는 복습할 수 있습니다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8CD747D9-5530-5DBF-D248-84EC4993C3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2" b="1882"/>
          <a:stretch/>
        </p:blipFill>
        <p:spPr>
          <a:xfrm>
            <a:off x="1464059" y="2147277"/>
            <a:ext cx="2564858" cy="2751599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</p:spPr>
      </p:pic>
      <p:sp>
        <p:nvSpPr>
          <p:cNvPr id="7" name="모서리가 둥근 직사각형 38">
            <a:extLst>
              <a:ext uri="{FF2B5EF4-FFF2-40B4-BE49-F238E27FC236}">
                <a16:creationId xmlns:a16="http://schemas.microsoft.com/office/drawing/2014/main" id="{C61F286E-F2D7-EF2E-B3D5-2DBE344AC9B7}"/>
              </a:ext>
            </a:extLst>
          </p:cNvPr>
          <p:cNvSpPr/>
          <p:nvPr/>
        </p:nvSpPr>
        <p:spPr>
          <a:xfrm>
            <a:off x="1464060" y="2147277"/>
            <a:ext cx="2564858" cy="275159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D4A5419-70C2-38A4-3677-A798887DA5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" t="1020" r="1585" b="1"/>
          <a:stretch/>
        </p:blipFill>
        <p:spPr>
          <a:xfrm>
            <a:off x="4495800" y="2186609"/>
            <a:ext cx="2667000" cy="2723532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  <a:ln w="76200">
            <a:noFill/>
          </a:ln>
        </p:spPr>
      </p:pic>
      <p:sp>
        <p:nvSpPr>
          <p:cNvPr id="3" name="모서리가 둥근 직사각형 38">
            <a:extLst>
              <a:ext uri="{FF2B5EF4-FFF2-40B4-BE49-F238E27FC236}">
                <a16:creationId xmlns:a16="http://schemas.microsoft.com/office/drawing/2014/main" id="{1414B62A-4758-A6FE-636C-75A152204EE2}"/>
              </a:ext>
            </a:extLst>
          </p:cNvPr>
          <p:cNvSpPr/>
          <p:nvPr/>
        </p:nvSpPr>
        <p:spPr>
          <a:xfrm>
            <a:off x="4491036" y="2147277"/>
            <a:ext cx="2667000" cy="275159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E53276A9-B5D8-EB51-BE79-BB1180DF7FE3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1B1463-98B5-38C4-0016-153BA63276CB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3653817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직접 해 보기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501949"/>
            <a:ext cx="81462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다이노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타워 게임을 직접 하며 지난 학기 학습 내용을 복습하고 정리해 봅시다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5" name="모서리가 둥근 직사각형 38">
            <a:extLst>
              <a:ext uri="{FF2B5EF4-FFF2-40B4-BE49-F238E27FC236}">
                <a16:creationId xmlns:a16="http://schemas.microsoft.com/office/drawing/2014/main" id="{8656CA34-9582-EC74-0901-CF77E245472F}"/>
              </a:ext>
            </a:extLst>
          </p:cNvPr>
          <p:cNvSpPr/>
          <p:nvPr/>
        </p:nvSpPr>
        <p:spPr>
          <a:xfrm>
            <a:off x="2112191" y="1981576"/>
            <a:ext cx="4285673" cy="2413010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F37E587-E75D-8C06-7266-89BDFBFD56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r="2078"/>
          <a:stretch/>
        </p:blipFill>
        <p:spPr>
          <a:xfrm>
            <a:off x="2133601" y="2002341"/>
            <a:ext cx="4264264" cy="2391257"/>
          </a:xfrm>
          <a:custGeom>
            <a:avLst/>
            <a:gdLst>
              <a:gd name="connsiteX0" fmla="*/ 51692 w 4689087"/>
              <a:gd name="connsiteY0" fmla="*/ 0 h 2630382"/>
              <a:gd name="connsiteX1" fmla="*/ 4637395 w 4689087"/>
              <a:gd name="connsiteY1" fmla="*/ 0 h 2630382"/>
              <a:gd name="connsiteX2" fmla="*/ 4653979 w 4689087"/>
              <a:gd name="connsiteY2" fmla="*/ 11181 h 2630382"/>
              <a:gd name="connsiteX3" fmla="*/ 4689087 w 4689087"/>
              <a:gd name="connsiteY3" fmla="*/ 95941 h 2630382"/>
              <a:gd name="connsiteX4" fmla="*/ 4689087 w 4689087"/>
              <a:gd name="connsiteY4" fmla="*/ 2510513 h 2630382"/>
              <a:gd name="connsiteX5" fmla="*/ 4569218 w 4689087"/>
              <a:gd name="connsiteY5" fmla="*/ 2630382 h 2630382"/>
              <a:gd name="connsiteX6" fmla="*/ 119869 w 4689087"/>
              <a:gd name="connsiteY6" fmla="*/ 2630382 h 2630382"/>
              <a:gd name="connsiteX7" fmla="*/ 0 w 4689087"/>
              <a:gd name="connsiteY7" fmla="*/ 2510513 h 2630382"/>
              <a:gd name="connsiteX8" fmla="*/ 0 w 4689087"/>
              <a:gd name="connsiteY8" fmla="*/ 95941 h 2630382"/>
              <a:gd name="connsiteX9" fmla="*/ 35109 w 4689087"/>
              <a:gd name="connsiteY9" fmla="*/ 11181 h 2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9087" h="2630382">
                <a:moveTo>
                  <a:pt x="51692" y="0"/>
                </a:moveTo>
                <a:lnTo>
                  <a:pt x="4637395" y="0"/>
                </a:lnTo>
                <a:lnTo>
                  <a:pt x="4653979" y="11181"/>
                </a:lnTo>
                <a:cubicBezTo>
                  <a:pt x="4675671" y="32873"/>
                  <a:pt x="4689087" y="62840"/>
                  <a:pt x="4689087" y="95941"/>
                </a:cubicBezTo>
                <a:lnTo>
                  <a:pt x="4689087" y="2510513"/>
                </a:lnTo>
                <a:cubicBezTo>
                  <a:pt x="4689087" y="2576715"/>
                  <a:pt x="4635420" y="2630382"/>
                  <a:pt x="4569218" y="2630382"/>
                </a:cubicBezTo>
                <a:lnTo>
                  <a:pt x="119869" y="2630382"/>
                </a:lnTo>
                <a:cubicBezTo>
                  <a:pt x="53667" y="2630382"/>
                  <a:pt x="0" y="2576715"/>
                  <a:pt x="0" y="2510513"/>
                </a:cubicBezTo>
                <a:lnTo>
                  <a:pt x="0" y="95941"/>
                </a:lnTo>
                <a:cubicBezTo>
                  <a:pt x="0" y="62840"/>
                  <a:pt x="13417" y="32873"/>
                  <a:pt x="35109" y="1118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91688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활동 결과 반성하기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321900"/>
            <a:ext cx="8080241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다이노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타워 게임 활동 결과를 적은 표를 보고 지난 학기 과학 학습 내용을 얼마만큼 알고 있는지 평가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반성해 봅시다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5" name="모서리가 둥근 직사각형 38">
            <a:extLst>
              <a:ext uri="{FF2B5EF4-FFF2-40B4-BE49-F238E27FC236}">
                <a16:creationId xmlns:a16="http://schemas.microsoft.com/office/drawing/2014/main" id="{8656CA34-9582-EC74-0901-CF77E245472F}"/>
              </a:ext>
            </a:extLst>
          </p:cNvPr>
          <p:cNvSpPr/>
          <p:nvPr/>
        </p:nvSpPr>
        <p:spPr>
          <a:xfrm>
            <a:off x="2264590" y="2268153"/>
            <a:ext cx="4285673" cy="2413010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F37E587-E75D-8C06-7266-89BDFBFD56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" r="3720"/>
          <a:stretch/>
        </p:blipFill>
        <p:spPr>
          <a:xfrm>
            <a:off x="2286000" y="2288918"/>
            <a:ext cx="4264264" cy="2391257"/>
          </a:xfrm>
          <a:custGeom>
            <a:avLst/>
            <a:gdLst>
              <a:gd name="connsiteX0" fmla="*/ 51692 w 4689087"/>
              <a:gd name="connsiteY0" fmla="*/ 0 h 2630382"/>
              <a:gd name="connsiteX1" fmla="*/ 4637395 w 4689087"/>
              <a:gd name="connsiteY1" fmla="*/ 0 h 2630382"/>
              <a:gd name="connsiteX2" fmla="*/ 4653979 w 4689087"/>
              <a:gd name="connsiteY2" fmla="*/ 11181 h 2630382"/>
              <a:gd name="connsiteX3" fmla="*/ 4689087 w 4689087"/>
              <a:gd name="connsiteY3" fmla="*/ 95941 h 2630382"/>
              <a:gd name="connsiteX4" fmla="*/ 4689087 w 4689087"/>
              <a:gd name="connsiteY4" fmla="*/ 2510513 h 2630382"/>
              <a:gd name="connsiteX5" fmla="*/ 4569218 w 4689087"/>
              <a:gd name="connsiteY5" fmla="*/ 2630382 h 2630382"/>
              <a:gd name="connsiteX6" fmla="*/ 119869 w 4689087"/>
              <a:gd name="connsiteY6" fmla="*/ 2630382 h 2630382"/>
              <a:gd name="connsiteX7" fmla="*/ 0 w 4689087"/>
              <a:gd name="connsiteY7" fmla="*/ 2510513 h 2630382"/>
              <a:gd name="connsiteX8" fmla="*/ 0 w 4689087"/>
              <a:gd name="connsiteY8" fmla="*/ 95941 h 2630382"/>
              <a:gd name="connsiteX9" fmla="*/ 35109 w 4689087"/>
              <a:gd name="connsiteY9" fmla="*/ 11181 h 2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9087" h="2630382">
                <a:moveTo>
                  <a:pt x="51692" y="0"/>
                </a:moveTo>
                <a:lnTo>
                  <a:pt x="4637395" y="0"/>
                </a:lnTo>
                <a:lnTo>
                  <a:pt x="4653979" y="11181"/>
                </a:lnTo>
                <a:cubicBezTo>
                  <a:pt x="4675671" y="32873"/>
                  <a:pt x="4689087" y="62840"/>
                  <a:pt x="4689087" y="95941"/>
                </a:cubicBezTo>
                <a:lnTo>
                  <a:pt x="4689087" y="2510513"/>
                </a:lnTo>
                <a:cubicBezTo>
                  <a:pt x="4689087" y="2576715"/>
                  <a:pt x="4635420" y="2630382"/>
                  <a:pt x="4569218" y="2630382"/>
                </a:cubicBezTo>
                <a:lnTo>
                  <a:pt x="119869" y="2630382"/>
                </a:lnTo>
                <a:cubicBezTo>
                  <a:pt x="53667" y="2630382"/>
                  <a:pt x="0" y="2576715"/>
                  <a:pt x="0" y="2510513"/>
                </a:cubicBezTo>
                <a:lnTo>
                  <a:pt x="0" y="95941"/>
                </a:lnTo>
                <a:cubicBezTo>
                  <a:pt x="0" y="62840"/>
                  <a:pt x="13417" y="32873"/>
                  <a:pt x="35109" y="1118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72483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4" name="Rectangle 304">
            <a:extLst>
              <a:ext uri="{FF2B5EF4-FFF2-40B4-BE49-F238E27FC236}">
                <a16:creationId xmlns:a16="http://schemas.microsoft.com/office/drawing/2014/main" id="{64472E27-8C20-3D4D-2A83-9669AB253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321900"/>
            <a:ext cx="8080241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다이노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타워 게임 활동 결과를 적은 표를 보고 지난 학기 과학 학습 내용을 얼마만큼 알고 있는지 평가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반성해 봅시다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8CB896E2-CCF9-4629-8DD6-9955150495C7}"/>
              </a:ext>
            </a:extLst>
          </p:cNvPr>
          <p:cNvGrpSpPr/>
          <p:nvPr/>
        </p:nvGrpSpPr>
        <p:grpSpPr>
          <a:xfrm>
            <a:off x="640914" y="2239187"/>
            <a:ext cx="7901609" cy="600956"/>
            <a:chOff x="404191" y="1432145"/>
            <a:chExt cx="8347207" cy="60095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A613C29-A936-413B-A9E0-34C3A0391B89}"/>
                </a:ext>
              </a:extLst>
            </p:cNvPr>
            <p:cNvSpPr txBox="1"/>
            <p:nvPr/>
          </p:nvSpPr>
          <p:spPr>
            <a:xfrm>
              <a:off x="670882" y="1448326"/>
              <a:ext cx="80805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600" dirty="0" err="1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다이노</a:t>
              </a:r>
              <a:r>
                <a:rPr lang="ko-KR" altLang="en-US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 타워 스테이지 및 레벨을 선택하고 내가 획득한 점수나 풀지 못한 문제의 개수 등을 적어봅시다</a:t>
              </a:r>
              <a:r>
                <a:rPr lang="en-US" altLang="ko-KR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.</a:t>
              </a:r>
              <a:endParaRPr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  <p:pic>
          <p:nvPicPr>
            <p:cNvPr id="11" name="Picture 1">
              <a:extLst>
                <a:ext uri="{FF2B5EF4-FFF2-40B4-BE49-F238E27FC236}">
                  <a16:creationId xmlns:a16="http://schemas.microsoft.com/office/drawing/2014/main" id="{1E4584DB-C109-9228-032E-D50313CCC7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191" y="143214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aphicFrame>
        <p:nvGraphicFramePr>
          <p:cNvPr id="15" name="표 15">
            <a:extLst>
              <a:ext uri="{FF2B5EF4-FFF2-40B4-BE49-F238E27FC236}">
                <a16:creationId xmlns:a16="http://schemas.microsoft.com/office/drawing/2014/main" id="{CCD3C20A-F6A2-1559-6021-3ABD258A3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586686"/>
              </p:ext>
            </p:extLst>
          </p:nvPr>
        </p:nvGraphicFramePr>
        <p:xfrm>
          <a:off x="428746" y="2997914"/>
          <a:ext cx="8113777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9111">
                  <a:extLst>
                    <a:ext uri="{9D8B030D-6E8A-4147-A177-3AD203B41FA5}">
                      <a16:colId xmlns:a16="http://schemas.microsoft.com/office/drawing/2014/main" val="1606284988"/>
                    </a:ext>
                  </a:extLst>
                </a:gridCol>
                <a:gridCol w="1159111">
                  <a:extLst>
                    <a:ext uri="{9D8B030D-6E8A-4147-A177-3AD203B41FA5}">
                      <a16:colId xmlns:a16="http://schemas.microsoft.com/office/drawing/2014/main" val="1361317519"/>
                    </a:ext>
                  </a:extLst>
                </a:gridCol>
                <a:gridCol w="1159111">
                  <a:extLst>
                    <a:ext uri="{9D8B030D-6E8A-4147-A177-3AD203B41FA5}">
                      <a16:colId xmlns:a16="http://schemas.microsoft.com/office/drawing/2014/main" val="1872788727"/>
                    </a:ext>
                  </a:extLst>
                </a:gridCol>
                <a:gridCol w="1159111">
                  <a:extLst>
                    <a:ext uri="{9D8B030D-6E8A-4147-A177-3AD203B41FA5}">
                      <a16:colId xmlns:a16="http://schemas.microsoft.com/office/drawing/2014/main" val="134105320"/>
                    </a:ext>
                  </a:extLst>
                </a:gridCol>
                <a:gridCol w="1159111">
                  <a:extLst>
                    <a:ext uri="{9D8B030D-6E8A-4147-A177-3AD203B41FA5}">
                      <a16:colId xmlns:a16="http://schemas.microsoft.com/office/drawing/2014/main" val="1682841610"/>
                    </a:ext>
                  </a:extLst>
                </a:gridCol>
                <a:gridCol w="1159111">
                  <a:extLst>
                    <a:ext uri="{9D8B030D-6E8A-4147-A177-3AD203B41FA5}">
                      <a16:colId xmlns:a16="http://schemas.microsoft.com/office/drawing/2014/main" val="1850829315"/>
                    </a:ext>
                  </a:extLst>
                </a:gridCol>
                <a:gridCol w="1159111">
                  <a:extLst>
                    <a:ext uri="{9D8B030D-6E8A-4147-A177-3AD203B41FA5}">
                      <a16:colId xmlns:a16="http://schemas.microsoft.com/office/drawing/2014/main" val="1544369495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내가 선택한 스테이지</a:t>
                      </a:r>
                    </a:p>
                  </a:txBody>
                  <a:tcPr marL="121706" marR="121706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레벨 단계</a:t>
                      </a:r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레벨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레벨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레벨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레벨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레벨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4651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marL="121706" marR="121706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/>
                        <a:t>획득한 점수</a:t>
                      </a:r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6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30262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marL="121706" marR="121706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/>
                        <a:t>틀린 문제 수</a:t>
                      </a:r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6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marL="121706" marR="121706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012203"/>
                  </a:ext>
                </a:extLst>
              </a:tr>
            </a:tbl>
          </a:graphicData>
        </a:graphic>
      </p:graphicFrame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798F4556-E10B-777B-C2D4-FDA63F557679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C686E3-0207-3D32-3E81-6BBE28220FC3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활동 결과 반성하기</a:t>
            </a:r>
          </a:p>
        </p:txBody>
      </p:sp>
    </p:spTree>
    <p:extLst>
      <p:ext uri="{BB962C8B-B14F-4D97-AF65-F5344CB8AC3E}">
        <p14:creationId xmlns:p14="http://schemas.microsoft.com/office/powerpoint/2010/main" val="3350754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388053"/>
            <a:ext cx="8080241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다이노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타워 게임을 직접 하며 잘 몰랐던 사실이나 해결하지 못한 문제가 있다면 캡처하거나 붙이고 내용을 알아 봅시다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aphicFrame>
        <p:nvGraphicFramePr>
          <p:cNvPr id="8" name="표 8">
            <a:extLst>
              <a:ext uri="{FF2B5EF4-FFF2-40B4-BE49-F238E27FC236}">
                <a16:creationId xmlns:a16="http://schemas.microsoft.com/office/drawing/2014/main" id="{899DB808-31CC-A80B-8B29-F9674A41A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120268"/>
              </p:ext>
            </p:extLst>
          </p:nvPr>
        </p:nvGraphicFramePr>
        <p:xfrm>
          <a:off x="838200" y="2239219"/>
          <a:ext cx="7391400" cy="2666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5700">
                  <a:extLst>
                    <a:ext uri="{9D8B030D-6E8A-4147-A177-3AD203B41FA5}">
                      <a16:colId xmlns:a16="http://schemas.microsoft.com/office/drawing/2014/main" val="3896109877"/>
                    </a:ext>
                  </a:extLst>
                </a:gridCol>
                <a:gridCol w="3695700">
                  <a:extLst>
                    <a:ext uri="{9D8B030D-6E8A-4147-A177-3AD203B41FA5}">
                      <a16:colId xmlns:a16="http://schemas.microsoft.com/office/drawing/2014/main" val="4172138640"/>
                    </a:ext>
                  </a:extLst>
                </a:gridCol>
              </a:tblGrid>
              <a:tr h="3628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tx1"/>
                          </a:solidFill>
                        </a:rPr>
                        <a:t>문제 </a:t>
                      </a:r>
                      <a:r>
                        <a:rPr lang="en-US" altLang="ko-KR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tx1"/>
                          </a:solidFill>
                        </a:rPr>
                        <a:t>문제 </a:t>
                      </a:r>
                      <a:r>
                        <a:rPr lang="en-US" altLang="ko-KR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934264"/>
                  </a:ext>
                </a:extLst>
              </a:tr>
              <a:tr h="989557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0930548"/>
                  </a:ext>
                </a:extLst>
              </a:tr>
              <a:tr h="3242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문제 </a:t>
                      </a:r>
                      <a:r>
                        <a:rPr lang="en-US" altLang="ko-KR" b="1" dirty="0"/>
                        <a:t>3</a:t>
                      </a:r>
                      <a:endParaRPr lang="ko-KR" altLang="en-US" b="1" dirty="0"/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문제 </a:t>
                      </a:r>
                      <a:r>
                        <a:rPr lang="en-US" altLang="ko-KR" b="1" dirty="0"/>
                        <a:t>4</a:t>
                      </a:r>
                      <a:endParaRPr lang="ko-KR" altLang="en-US" b="1" dirty="0"/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9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934778"/>
                  </a:ext>
                </a:extLst>
              </a:tr>
              <a:tr h="989557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555680"/>
                  </a:ext>
                </a:extLst>
              </a:tr>
            </a:tbl>
          </a:graphicData>
        </a:graphic>
      </p:graphicFrame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CB734E70-1B04-BB03-A89D-C878FF4675B4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C5729C-6428-89A0-8B4C-D7CD87918BDB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활동 결과 반성하기</a:t>
            </a:r>
          </a:p>
        </p:txBody>
      </p:sp>
    </p:spTree>
    <p:extLst>
      <p:ext uri="{BB962C8B-B14F-4D97-AF65-F5344CB8AC3E}">
        <p14:creationId xmlns:p14="http://schemas.microsoft.com/office/powerpoint/2010/main" val="2961569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93680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4.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이번 학기 과학 학습 내용 알아보기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478" y="1457114"/>
            <a:ext cx="82224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이번 학기에는 과학 시간에 어떤 내용들을 학습하게 될지 함께 알아봅시다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2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E93664C-5C62-226C-0233-7A062C1CF6F1}"/>
              </a:ext>
            </a:extLst>
          </p:cNvPr>
          <p:cNvSpPr txBox="1"/>
          <p:nvPr/>
        </p:nvSpPr>
        <p:spPr>
          <a:xfrm>
            <a:off x="-65928" y="4933950"/>
            <a:ext cx="87527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/>
              <a:t>출처</a:t>
            </a:r>
            <a:r>
              <a:rPr lang="en-US" altLang="ko-KR" sz="800" dirty="0"/>
              <a:t>: 2015 </a:t>
            </a:r>
            <a:r>
              <a:rPr lang="ko-KR" altLang="en-US" sz="800" dirty="0"/>
              <a:t>개정 과학과 디지털교과서</a:t>
            </a:r>
            <a:r>
              <a:rPr lang="en-US" altLang="ko-KR" sz="800" dirty="0"/>
              <a:t>(</a:t>
            </a:r>
            <a:r>
              <a:rPr lang="ko-KR" altLang="en-US" sz="800" dirty="0"/>
              <a:t>국정</a:t>
            </a:r>
            <a:r>
              <a:rPr lang="en-US" altLang="ko-KR" sz="800" dirty="0"/>
              <a:t>) 6</a:t>
            </a:r>
            <a:r>
              <a:rPr lang="ko-KR" altLang="en-US" sz="800" dirty="0"/>
              <a:t>학년 </a:t>
            </a:r>
            <a:r>
              <a:rPr lang="en-US" altLang="ko-KR" sz="800" dirty="0"/>
              <a:t>1</a:t>
            </a:r>
            <a:r>
              <a:rPr lang="ko-KR" altLang="en-US" sz="800" dirty="0"/>
              <a:t>학기</a:t>
            </a:r>
          </a:p>
        </p:txBody>
      </p:sp>
      <p:sp>
        <p:nvSpPr>
          <p:cNvPr id="33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457200" y="1978265"/>
            <a:ext cx="2736000" cy="1126886"/>
          </a:xfrm>
          <a:prstGeom prst="roundRect">
            <a:avLst>
              <a:gd name="adj" fmla="val 4516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1. </a:t>
            </a:r>
            <a:r>
              <a:rPr lang="ko-KR" altLang="en-US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과학자처럼 탐구해볼까요</a:t>
            </a:r>
            <a:r>
              <a:rPr lang="en-US" altLang="ko-KR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탐구 문제를 정하고 가설을 세워 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실험을 계획해 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실험을 해볼까요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실험 결과를 변환하고 해석해볼까요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결론을 내려 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  <a:endParaRPr lang="ko-KR" altLang="en-US" sz="8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34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457200" y="3207665"/>
            <a:ext cx="2736000" cy="1584375"/>
          </a:xfrm>
          <a:prstGeom prst="roundRect">
            <a:avLst>
              <a:gd name="adj" fmla="val 4516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2. </a:t>
            </a:r>
            <a:r>
              <a:rPr lang="ko-KR" altLang="en-US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지구와 달의 운동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지구의 자전은 무엇일까요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하루 동안 태양과 달의 위치는 어떻게 달라질까요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낮과 밤이 생기는 까닭은 무엇일까요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지구의 공전은 무엇일까요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179388" lvl="0" indent="-93663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계절에 따라 보이는 별자리가 달라지는 까닭은 무엇일까요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여러 날 동안 달의 모양은 어떻게 달라질까요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여러 날 동안 달의 위치는 어떻게 달라질까요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</p:txBody>
      </p:sp>
      <p:sp>
        <p:nvSpPr>
          <p:cNvPr id="35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3338412" y="1978265"/>
            <a:ext cx="2736000" cy="1126886"/>
          </a:xfrm>
          <a:prstGeom prst="roundRect">
            <a:avLst>
              <a:gd name="adj" fmla="val 4516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3. </a:t>
            </a:r>
            <a:r>
              <a:rPr lang="ko-KR" altLang="en-US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여러 가지 기체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산소에는 어떤 성질이 있을까요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이산화 탄소에는 어떤 성질이 있을까요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압력이 변하면 기체와 부피는 어떻게 달라질까요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온도가 변하면 기체의 부피는 어떻게 달라질까요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공기를 이루는 여러 가지 기체에는 무엇이 있을까요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</p:txBody>
      </p:sp>
      <p:sp>
        <p:nvSpPr>
          <p:cNvPr id="36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3338412" y="3207665"/>
            <a:ext cx="2736000" cy="1584628"/>
          </a:xfrm>
          <a:prstGeom prst="roundRect">
            <a:avLst>
              <a:gd name="adj" fmla="val 4516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4. </a:t>
            </a:r>
            <a:r>
              <a:rPr lang="ko-KR" altLang="en-US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식물의 구조와 기능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식물을 이루는 세포는 어떻게 생겼을까요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뿌리의 생김새와 하는 일을 알아볼까요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줄기의 생김새와 하는 일을 알아볼까요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잎이 하는 일을 알아볼까요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일에 도달한 물은 어떻게 될까요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꽃의 생김새와 하는 일을 알아볼까요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열매의 생김새와 하는 일을 알아볼까요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</p:txBody>
      </p:sp>
      <p:sp>
        <p:nvSpPr>
          <p:cNvPr id="37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6219625" y="1978265"/>
            <a:ext cx="2736000" cy="1584085"/>
          </a:xfrm>
          <a:prstGeom prst="roundRect">
            <a:avLst>
              <a:gd name="adj" fmla="val 4516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5. </a:t>
            </a:r>
            <a:r>
              <a:rPr lang="ko-KR" altLang="en-US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빛과 렌즈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햇빛이 프리즘을 통과하면 어떻게 될까요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빛은 공기와 물의 경계에서 어떻게 나아갈까요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물속에 있는 물체는 어떻게 보일까요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볼록 렌즈에는 어떤 특징이 있을까요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볼록 렌즈를 통과한 햇빛은 어떻게 될까요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간이 사진기로 물체를 보면 어떻게 보일까요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우리 생활에서 블록 렌즈는 어디에 이용될까요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B9214AE-B5DE-F83D-DDD6-2AB8CE88DB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3514531"/>
            <a:ext cx="1441547" cy="182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990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정리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게임을 통한 학습 내용 복습 다짐하기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510307"/>
            <a:ext cx="8549318" cy="39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가정에서도 </a:t>
            </a:r>
            <a:r>
              <a:rPr kumimoji="0" lang="ko-KR" altLang="en-US" sz="16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다이노</a:t>
            </a: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타워 게임을 하며 과학 학습 내용을 꾸준히 복습해 봅시다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10" name="그림 9">
            <a:extLst>
              <a:ext uri="{FF2B5EF4-FFF2-40B4-BE49-F238E27FC236}">
                <a16:creationId xmlns:a16="http://schemas.microsoft.com/office/drawing/2014/main" id="{84D7EEC7-C350-3C58-4508-5653FB6580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74"/>
          <a:stretch/>
        </p:blipFill>
        <p:spPr>
          <a:xfrm>
            <a:off x="374732" y="2194110"/>
            <a:ext cx="4038600" cy="2179161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73C74F23-6A1F-1179-01EE-1EABE06200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/>
        </p:blipFill>
        <p:spPr>
          <a:xfrm>
            <a:off x="4724400" y="2194110"/>
            <a:ext cx="4038600" cy="2179161"/>
          </a:xfrm>
          <a:prstGeom prst="rect">
            <a:avLst/>
          </a:prstGeom>
        </p:spPr>
      </p:pic>
      <p:sp>
        <p:nvSpPr>
          <p:cNvPr id="4" name="모서리가 둥근 직사각형 38">
            <a:extLst>
              <a:ext uri="{FF2B5EF4-FFF2-40B4-BE49-F238E27FC236}">
                <a16:creationId xmlns:a16="http://schemas.microsoft.com/office/drawing/2014/main" id="{D2008E1D-1535-F53B-3E7C-8944E542BA43}"/>
              </a:ext>
            </a:extLst>
          </p:cNvPr>
          <p:cNvSpPr/>
          <p:nvPr/>
        </p:nvSpPr>
        <p:spPr>
          <a:xfrm>
            <a:off x="339807" y="2158544"/>
            <a:ext cx="4073525" cy="221472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" name="모서리가 둥근 직사각형 38">
            <a:extLst>
              <a:ext uri="{FF2B5EF4-FFF2-40B4-BE49-F238E27FC236}">
                <a16:creationId xmlns:a16="http://schemas.microsoft.com/office/drawing/2014/main" id="{D682DFB0-B47E-D41A-1EDE-B314DC920AD5}"/>
              </a:ext>
            </a:extLst>
          </p:cNvPr>
          <p:cNvSpPr/>
          <p:nvPr/>
        </p:nvSpPr>
        <p:spPr>
          <a:xfrm>
            <a:off x="4689475" y="2158544"/>
            <a:ext cx="4073525" cy="221472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158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도입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방학 중 있었던 과학 경험 나누기 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96525"/>
            <a:ext cx="7917607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우리 친구들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지난 방학은 잘 보냈나요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  <a:b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혹시 방학 중 과학과 관련 있는 경험을 한 적이 있다면 발표해 봅시다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2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7" name="그림 6">
            <a:extLst>
              <a:ext uri="{FF2B5EF4-FFF2-40B4-BE49-F238E27FC236}">
                <a16:creationId xmlns:a16="http://schemas.microsoft.com/office/drawing/2014/main" id="{8106CF4B-69C1-4F74-7144-3E8C38957D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" t="209"/>
          <a:stretch>
            <a:fillRect/>
          </a:stretch>
        </p:blipFill>
        <p:spPr>
          <a:xfrm>
            <a:off x="769193" y="2480038"/>
            <a:ext cx="3623964" cy="2414284"/>
          </a:xfrm>
          <a:custGeom>
            <a:avLst/>
            <a:gdLst>
              <a:gd name="connsiteX0" fmla="*/ 220605 w 3623964"/>
              <a:gd name="connsiteY0" fmla="*/ 0 h 2414284"/>
              <a:gd name="connsiteX1" fmla="*/ 3403359 w 3623964"/>
              <a:gd name="connsiteY1" fmla="*/ 0 h 2414284"/>
              <a:gd name="connsiteX2" fmla="*/ 3623964 w 3623964"/>
              <a:gd name="connsiteY2" fmla="*/ 220605 h 2414284"/>
              <a:gd name="connsiteX3" fmla="*/ 3623964 w 3623964"/>
              <a:gd name="connsiteY3" fmla="*/ 2196194 h 2414284"/>
              <a:gd name="connsiteX4" fmla="*/ 3447819 w 3623964"/>
              <a:gd name="connsiteY4" fmla="*/ 2412317 h 2414284"/>
              <a:gd name="connsiteX5" fmla="*/ 3428308 w 3623964"/>
              <a:gd name="connsiteY5" fmla="*/ 2414284 h 2414284"/>
              <a:gd name="connsiteX6" fmla="*/ 195657 w 3623964"/>
              <a:gd name="connsiteY6" fmla="*/ 2414284 h 2414284"/>
              <a:gd name="connsiteX7" fmla="*/ 176145 w 3623964"/>
              <a:gd name="connsiteY7" fmla="*/ 2412317 h 2414284"/>
              <a:gd name="connsiteX8" fmla="*/ 0 w 3623964"/>
              <a:gd name="connsiteY8" fmla="*/ 2196194 h 2414284"/>
              <a:gd name="connsiteX9" fmla="*/ 0 w 3623964"/>
              <a:gd name="connsiteY9" fmla="*/ 220605 h 2414284"/>
              <a:gd name="connsiteX10" fmla="*/ 220605 w 3623964"/>
              <a:gd name="connsiteY10" fmla="*/ 0 h 241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23964" h="2414284">
                <a:moveTo>
                  <a:pt x="220605" y="0"/>
                </a:moveTo>
                <a:lnTo>
                  <a:pt x="3403359" y="0"/>
                </a:lnTo>
                <a:cubicBezTo>
                  <a:pt x="3525196" y="0"/>
                  <a:pt x="3623964" y="98768"/>
                  <a:pt x="3623964" y="220605"/>
                </a:cubicBezTo>
                <a:lnTo>
                  <a:pt x="3623964" y="2196194"/>
                </a:lnTo>
                <a:cubicBezTo>
                  <a:pt x="3623964" y="2302802"/>
                  <a:pt x="3548345" y="2391747"/>
                  <a:pt x="3447819" y="2412317"/>
                </a:cubicBezTo>
                <a:lnTo>
                  <a:pt x="3428308" y="2414284"/>
                </a:lnTo>
                <a:lnTo>
                  <a:pt x="195657" y="2414284"/>
                </a:lnTo>
                <a:lnTo>
                  <a:pt x="176145" y="2412317"/>
                </a:lnTo>
                <a:cubicBezTo>
                  <a:pt x="75619" y="2391747"/>
                  <a:pt x="0" y="2302802"/>
                  <a:pt x="0" y="2196194"/>
                </a:cubicBezTo>
                <a:lnTo>
                  <a:pt x="0" y="220605"/>
                </a:lnTo>
                <a:cubicBezTo>
                  <a:pt x="0" y="98768"/>
                  <a:pt x="98768" y="0"/>
                  <a:pt x="220605" y="0"/>
                </a:cubicBezTo>
                <a:close/>
              </a:path>
            </a:pathLst>
          </a:custGeom>
          <a:ln w="76200">
            <a:solidFill>
              <a:srgbClr val="A19FFF"/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90BD43EE-D6D2-C180-FB40-B2C9DD4780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" b="35"/>
          <a:stretch/>
        </p:blipFill>
        <p:spPr>
          <a:xfrm>
            <a:off x="4734399" y="2480038"/>
            <a:ext cx="3623964" cy="2414284"/>
          </a:xfrm>
          <a:custGeom>
            <a:avLst/>
            <a:gdLst>
              <a:gd name="connsiteX0" fmla="*/ 220605 w 3623964"/>
              <a:gd name="connsiteY0" fmla="*/ 0 h 2414284"/>
              <a:gd name="connsiteX1" fmla="*/ 3403359 w 3623964"/>
              <a:gd name="connsiteY1" fmla="*/ 0 h 2414284"/>
              <a:gd name="connsiteX2" fmla="*/ 3623964 w 3623964"/>
              <a:gd name="connsiteY2" fmla="*/ 220605 h 2414284"/>
              <a:gd name="connsiteX3" fmla="*/ 3623964 w 3623964"/>
              <a:gd name="connsiteY3" fmla="*/ 2196194 h 2414284"/>
              <a:gd name="connsiteX4" fmla="*/ 3447819 w 3623964"/>
              <a:gd name="connsiteY4" fmla="*/ 2412317 h 2414284"/>
              <a:gd name="connsiteX5" fmla="*/ 3428308 w 3623964"/>
              <a:gd name="connsiteY5" fmla="*/ 2414284 h 2414284"/>
              <a:gd name="connsiteX6" fmla="*/ 195657 w 3623964"/>
              <a:gd name="connsiteY6" fmla="*/ 2414284 h 2414284"/>
              <a:gd name="connsiteX7" fmla="*/ 176145 w 3623964"/>
              <a:gd name="connsiteY7" fmla="*/ 2412317 h 2414284"/>
              <a:gd name="connsiteX8" fmla="*/ 0 w 3623964"/>
              <a:gd name="connsiteY8" fmla="*/ 2196194 h 2414284"/>
              <a:gd name="connsiteX9" fmla="*/ 0 w 3623964"/>
              <a:gd name="connsiteY9" fmla="*/ 220605 h 2414284"/>
              <a:gd name="connsiteX10" fmla="*/ 220605 w 3623964"/>
              <a:gd name="connsiteY10" fmla="*/ 0 h 241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23964" h="2414284">
                <a:moveTo>
                  <a:pt x="220605" y="0"/>
                </a:moveTo>
                <a:lnTo>
                  <a:pt x="3403359" y="0"/>
                </a:lnTo>
                <a:cubicBezTo>
                  <a:pt x="3525196" y="0"/>
                  <a:pt x="3623964" y="98768"/>
                  <a:pt x="3623964" y="220605"/>
                </a:cubicBezTo>
                <a:lnTo>
                  <a:pt x="3623964" y="2196194"/>
                </a:lnTo>
                <a:cubicBezTo>
                  <a:pt x="3623964" y="2302802"/>
                  <a:pt x="3548345" y="2391747"/>
                  <a:pt x="3447819" y="2412317"/>
                </a:cubicBezTo>
                <a:lnTo>
                  <a:pt x="3428308" y="2414284"/>
                </a:lnTo>
                <a:lnTo>
                  <a:pt x="195657" y="2414284"/>
                </a:lnTo>
                <a:lnTo>
                  <a:pt x="176145" y="2412317"/>
                </a:lnTo>
                <a:cubicBezTo>
                  <a:pt x="75619" y="2391747"/>
                  <a:pt x="0" y="2302802"/>
                  <a:pt x="0" y="2196194"/>
                </a:cubicBezTo>
                <a:lnTo>
                  <a:pt x="0" y="220605"/>
                </a:lnTo>
                <a:cubicBezTo>
                  <a:pt x="0" y="98768"/>
                  <a:pt x="98768" y="0"/>
                  <a:pt x="220605" y="0"/>
                </a:cubicBezTo>
                <a:close/>
              </a:path>
            </a:pathLst>
          </a:custGeom>
          <a:ln w="76200">
            <a:solidFill>
              <a:srgbClr val="A19FFF"/>
            </a:solidFill>
          </a:ln>
        </p:spPr>
      </p:pic>
    </p:spTree>
    <p:extLst>
      <p:ext uri="{BB962C8B-B14F-4D97-AF65-F5344CB8AC3E}">
        <p14:creationId xmlns:p14="http://schemas.microsoft.com/office/powerpoint/2010/main" val="1677779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93680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도입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지난 학기 과학 수업 내용 나눠보기 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525878"/>
            <a:ext cx="79176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지난 학기에 했던 과학 수업 내용을 떠올려 봅시다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2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E93664C-5C62-226C-0233-7A062C1CF6F1}"/>
              </a:ext>
            </a:extLst>
          </p:cNvPr>
          <p:cNvSpPr txBox="1"/>
          <p:nvPr/>
        </p:nvSpPr>
        <p:spPr>
          <a:xfrm>
            <a:off x="-65928" y="4933950"/>
            <a:ext cx="87527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/>
              <a:t>출처</a:t>
            </a:r>
            <a:r>
              <a:rPr lang="en-US" altLang="ko-KR" sz="800" dirty="0"/>
              <a:t>: 2015 </a:t>
            </a:r>
            <a:r>
              <a:rPr lang="ko-KR" altLang="en-US" sz="800" dirty="0"/>
              <a:t>개정 과학과 디지털교과서</a:t>
            </a:r>
            <a:r>
              <a:rPr lang="en-US" altLang="ko-KR" sz="800" dirty="0"/>
              <a:t>(</a:t>
            </a:r>
            <a:r>
              <a:rPr lang="ko-KR" altLang="en-US" sz="800" dirty="0"/>
              <a:t>국정</a:t>
            </a:r>
            <a:r>
              <a:rPr lang="en-US" altLang="ko-KR" sz="800" dirty="0"/>
              <a:t>) 6</a:t>
            </a:r>
            <a:r>
              <a:rPr lang="ko-KR" altLang="en-US" sz="800" dirty="0"/>
              <a:t>학년 </a:t>
            </a:r>
            <a:r>
              <a:rPr lang="en-US" altLang="ko-KR" sz="800" dirty="0"/>
              <a:t>1</a:t>
            </a:r>
            <a:r>
              <a:rPr lang="ko-KR" altLang="en-US" sz="800" dirty="0"/>
              <a:t>학기</a:t>
            </a:r>
          </a:p>
        </p:txBody>
      </p:sp>
      <p:sp>
        <p:nvSpPr>
          <p:cNvPr id="24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457200" y="1978265"/>
            <a:ext cx="2736000" cy="1126886"/>
          </a:xfrm>
          <a:prstGeom prst="roundRect">
            <a:avLst>
              <a:gd name="adj" fmla="val 4516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b="1" dirty="0">
                <a:solidFill>
                  <a:schemeClr val="tx1"/>
                </a:solidFill>
                <a:latin typeface="+mn-ea"/>
              </a:rPr>
              <a:t>1. </a:t>
            </a:r>
            <a:r>
              <a:rPr lang="ko-KR" altLang="en-US" sz="900" b="1" dirty="0">
                <a:solidFill>
                  <a:schemeClr val="tx1"/>
                </a:solidFill>
                <a:latin typeface="+mn-ea"/>
              </a:rPr>
              <a:t>과학자처럼 탐구해볼까요</a:t>
            </a:r>
            <a:r>
              <a:rPr lang="en-US" altLang="ko-KR" sz="900" b="1" dirty="0">
                <a:solidFill>
                  <a:schemeClr val="tx1"/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탐구 문제를 정하고 가설을 세워 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실험을 계획해 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실험을 해볼까요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실험 결과를 변환하고 해석해볼까요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결론을 내려 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  <a:endParaRPr lang="ko-KR" altLang="en-US" sz="8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5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457200" y="3207665"/>
            <a:ext cx="2736000" cy="1584375"/>
          </a:xfrm>
          <a:prstGeom prst="roundRect">
            <a:avLst>
              <a:gd name="adj" fmla="val 4516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b="1" dirty="0">
                <a:solidFill>
                  <a:schemeClr val="tx1"/>
                </a:solidFill>
                <a:latin typeface="+mn-ea"/>
              </a:rPr>
              <a:t>2. </a:t>
            </a:r>
            <a:r>
              <a:rPr lang="ko-KR" altLang="en-US" sz="900" b="1" dirty="0">
                <a:solidFill>
                  <a:schemeClr val="tx1"/>
                </a:solidFill>
                <a:latin typeface="+mn-ea"/>
              </a:rPr>
              <a:t>지구와 달의 운동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지구의 자전은 무엇일까요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하루 동안 태양과 달의 위치는 어떻게 달라질까요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낮과 밤이 생기는 까닭은 무엇일까요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지구의 공전은 무엇일까요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179388" lvl="0" indent="-93663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계절에 따라 보이는 별자리가 달라지는 까닭은 무엇일까요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여러 날 동안 달의 모양은 어떻게 달라질까요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여러 날 동안 달의 위치는 어떻게 달라질까요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</p:txBody>
      </p:sp>
      <p:sp>
        <p:nvSpPr>
          <p:cNvPr id="27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3338412" y="1978265"/>
            <a:ext cx="2736000" cy="1126886"/>
          </a:xfrm>
          <a:prstGeom prst="roundRect">
            <a:avLst>
              <a:gd name="adj" fmla="val 4516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b="1" dirty="0">
                <a:solidFill>
                  <a:schemeClr val="tx1"/>
                </a:solidFill>
                <a:latin typeface="+mn-ea"/>
              </a:rPr>
              <a:t>3. </a:t>
            </a:r>
            <a:r>
              <a:rPr lang="ko-KR" altLang="en-US" sz="900" b="1" dirty="0">
                <a:solidFill>
                  <a:schemeClr val="tx1"/>
                </a:solidFill>
                <a:latin typeface="+mn-ea"/>
              </a:rPr>
              <a:t>여러 가지 기체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산소에는 어떤 성질이 있을까요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이산화 탄소에는 어떤 성질이 있을까요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압력이 변하면 기체와 부피는 어떻게 달라질까요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온도가 변하면 기체의 부피는 어떻게 달라질까요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공기를 이루는 여러 가지 기체에는 무엇이 있을까요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</p:txBody>
      </p:sp>
      <p:sp>
        <p:nvSpPr>
          <p:cNvPr id="29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3338412" y="3207665"/>
            <a:ext cx="2736000" cy="1584628"/>
          </a:xfrm>
          <a:prstGeom prst="roundRect">
            <a:avLst>
              <a:gd name="adj" fmla="val 4516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4. </a:t>
            </a:r>
            <a:r>
              <a:rPr lang="ko-KR" altLang="en-US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식물의 구조와 기능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식물을 이루는 세포는 어떻게 생겼을까요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뿌리의 생김새와 하는 일을 알아볼까요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줄기의 생김새와 하는 일을 알아볼까요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잎이 하는 일을 알아볼까요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일에 도달한 물은 어떻게 될까요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꽃의 생김새와 하는 일을 알아볼까요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열매의 생김새와 하는 일을 알아볼까요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</p:txBody>
      </p:sp>
      <p:sp>
        <p:nvSpPr>
          <p:cNvPr id="30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6219625" y="1966413"/>
            <a:ext cx="2736000" cy="1584085"/>
          </a:xfrm>
          <a:prstGeom prst="roundRect">
            <a:avLst>
              <a:gd name="adj" fmla="val 4516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>
              <a:lnSpc>
                <a:spcPct val="120000"/>
              </a:lnSpc>
            </a:pPr>
            <a:r>
              <a:rPr lang="en-US" altLang="ko-KR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5. </a:t>
            </a:r>
            <a:r>
              <a:rPr lang="ko-KR" altLang="en-US" sz="9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빛과 렌즈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햇빛이 프리즘을 통과하면 어떻게 될까요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빛은 공기와 물의 경계에서 어떻게 나아갈까요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물속에 있는 물체는 어떻게 보일까요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볼록 렌즈에는 어떤 특징이 있을까요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볼록 렌즈를 통과한 햇빛은 어떻게 될까요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간이 사진기로 물체를 보면 어떻게 보일까요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  <a:p>
            <a:pPr marL="85725" lvl="0" fontAlgn="base" latinLnBrk="0">
              <a:lnSpc>
                <a:spcPct val="120000"/>
              </a:lnSpc>
            </a:pP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우리 생활에서 블록 렌즈는 어디에 이용될까요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? 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456872A-D785-9B0D-D13F-4FB7CF594EF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3514531"/>
            <a:ext cx="1441547" cy="182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75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653" y="1507549"/>
            <a:ext cx="8146207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 시작 버튼을 누르고 게임을 시작합니다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b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 게임은 과학 문제를 풀며 골드를 쌓아 </a:t>
            </a: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다이노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타워를 </a:t>
            </a: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디펜스하는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게임입니다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8" name="그림 7">
            <a:extLst>
              <a:ext uri="{FF2B5EF4-FFF2-40B4-BE49-F238E27FC236}">
                <a16:creationId xmlns:a16="http://schemas.microsoft.com/office/drawing/2014/main" id="{1FDD15E0-BF90-522D-F37C-1304AF9CF7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68"/>
          <a:stretch/>
        </p:blipFill>
        <p:spPr>
          <a:xfrm>
            <a:off x="2209800" y="2321231"/>
            <a:ext cx="4714239" cy="2630382"/>
          </a:xfrm>
          <a:custGeom>
            <a:avLst/>
            <a:gdLst>
              <a:gd name="connsiteX0" fmla="*/ 51692 w 4689087"/>
              <a:gd name="connsiteY0" fmla="*/ 0 h 2630382"/>
              <a:gd name="connsiteX1" fmla="*/ 4637395 w 4689087"/>
              <a:gd name="connsiteY1" fmla="*/ 0 h 2630382"/>
              <a:gd name="connsiteX2" fmla="*/ 4653979 w 4689087"/>
              <a:gd name="connsiteY2" fmla="*/ 11181 h 2630382"/>
              <a:gd name="connsiteX3" fmla="*/ 4689087 w 4689087"/>
              <a:gd name="connsiteY3" fmla="*/ 95941 h 2630382"/>
              <a:gd name="connsiteX4" fmla="*/ 4689087 w 4689087"/>
              <a:gd name="connsiteY4" fmla="*/ 2510513 h 2630382"/>
              <a:gd name="connsiteX5" fmla="*/ 4569218 w 4689087"/>
              <a:gd name="connsiteY5" fmla="*/ 2630382 h 2630382"/>
              <a:gd name="connsiteX6" fmla="*/ 119869 w 4689087"/>
              <a:gd name="connsiteY6" fmla="*/ 2630382 h 2630382"/>
              <a:gd name="connsiteX7" fmla="*/ 0 w 4689087"/>
              <a:gd name="connsiteY7" fmla="*/ 2510513 h 2630382"/>
              <a:gd name="connsiteX8" fmla="*/ 0 w 4689087"/>
              <a:gd name="connsiteY8" fmla="*/ 95941 h 2630382"/>
              <a:gd name="connsiteX9" fmla="*/ 35109 w 4689087"/>
              <a:gd name="connsiteY9" fmla="*/ 11181 h 2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9087" h="2630382">
                <a:moveTo>
                  <a:pt x="51692" y="0"/>
                </a:moveTo>
                <a:lnTo>
                  <a:pt x="4637395" y="0"/>
                </a:lnTo>
                <a:lnTo>
                  <a:pt x="4653979" y="11181"/>
                </a:lnTo>
                <a:cubicBezTo>
                  <a:pt x="4675671" y="32873"/>
                  <a:pt x="4689087" y="62840"/>
                  <a:pt x="4689087" y="95941"/>
                </a:cubicBezTo>
                <a:lnTo>
                  <a:pt x="4689087" y="2510513"/>
                </a:lnTo>
                <a:cubicBezTo>
                  <a:pt x="4689087" y="2576715"/>
                  <a:pt x="4635420" y="2630382"/>
                  <a:pt x="4569218" y="2630382"/>
                </a:cubicBezTo>
                <a:lnTo>
                  <a:pt x="119869" y="2630382"/>
                </a:lnTo>
                <a:cubicBezTo>
                  <a:pt x="53667" y="2630382"/>
                  <a:pt x="0" y="2576715"/>
                  <a:pt x="0" y="2510513"/>
                </a:cubicBezTo>
                <a:lnTo>
                  <a:pt x="0" y="95941"/>
                </a:lnTo>
                <a:cubicBezTo>
                  <a:pt x="0" y="62840"/>
                  <a:pt x="13417" y="32873"/>
                  <a:pt x="35109" y="11181"/>
                </a:cubicBezTo>
                <a:close/>
              </a:path>
            </a:pathLst>
          </a:custGeom>
        </p:spPr>
      </p:pic>
      <p:sp>
        <p:nvSpPr>
          <p:cNvPr id="9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2214880" y="2297303"/>
            <a:ext cx="4714239" cy="2654310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9963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8EB5A0DA-39CF-60C2-1AC1-21F6869D1CBD}"/>
              </a:ext>
            </a:extLst>
          </p:cNvPr>
          <p:cNvGrpSpPr/>
          <p:nvPr/>
        </p:nvGrpSpPr>
        <p:grpSpPr>
          <a:xfrm>
            <a:off x="404389" y="2355736"/>
            <a:ext cx="3900264" cy="2193645"/>
            <a:chOff x="381000" y="2297303"/>
            <a:chExt cx="4719319" cy="265431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1FDD15E0-BF90-522D-F37C-1304AF9CF7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8" b="288"/>
            <a:stretch/>
          </p:blipFill>
          <p:spPr>
            <a:xfrm>
              <a:off x="381000" y="2321231"/>
              <a:ext cx="4714239" cy="2630382"/>
            </a:xfrm>
            <a:custGeom>
              <a:avLst/>
              <a:gdLst>
                <a:gd name="connsiteX0" fmla="*/ 51692 w 4689087"/>
                <a:gd name="connsiteY0" fmla="*/ 0 h 2630382"/>
                <a:gd name="connsiteX1" fmla="*/ 4637395 w 4689087"/>
                <a:gd name="connsiteY1" fmla="*/ 0 h 2630382"/>
                <a:gd name="connsiteX2" fmla="*/ 4653979 w 4689087"/>
                <a:gd name="connsiteY2" fmla="*/ 11181 h 2630382"/>
                <a:gd name="connsiteX3" fmla="*/ 4689087 w 4689087"/>
                <a:gd name="connsiteY3" fmla="*/ 95941 h 2630382"/>
                <a:gd name="connsiteX4" fmla="*/ 4689087 w 4689087"/>
                <a:gd name="connsiteY4" fmla="*/ 2510513 h 2630382"/>
                <a:gd name="connsiteX5" fmla="*/ 4569218 w 4689087"/>
                <a:gd name="connsiteY5" fmla="*/ 2630382 h 2630382"/>
                <a:gd name="connsiteX6" fmla="*/ 119869 w 4689087"/>
                <a:gd name="connsiteY6" fmla="*/ 2630382 h 2630382"/>
                <a:gd name="connsiteX7" fmla="*/ 0 w 4689087"/>
                <a:gd name="connsiteY7" fmla="*/ 2510513 h 2630382"/>
                <a:gd name="connsiteX8" fmla="*/ 0 w 4689087"/>
                <a:gd name="connsiteY8" fmla="*/ 95941 h 2630382"/>
                <a:gd name="connsiteX9" fmla="*/ 35109 w 4689087"/>
                <a:gd name="connsiteY9" fmla="*/ 11181 h 263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89087" h="2630382">
                  <a:moveTo>
                    <a:pt x="51692" y="0"/>
                  </a:moveTo>
                  <a:lnTo>
                    <a:pt x="4637395" y="0"/>
                  </a:lnTo>
                  <a:lnTo>
                    <a:pt x="4653979" y="11181"/>
                  </a:lnTo>
                  <a:cubicBezTo>
                    <a:pt x="4675671" y="32873"/>
                    <a:pt x="4689087" y="62840"/>
                    <a:pt x="4689087" y="95941"/>
                  </a:cubicBezTo>
                  <a:lnTo>
                    <a:pt x="4689087" y="2510513"/>
                  </a:lnTo>
                  <a:cubicBezTo>
                    <a:pt x="4689087" y="2576715"/>
                    <a:pt x="4635420" y="2630382"/>
                    <a:pt x="4569218" y="2630382"/>
                  </a:cubicBezTo>
                  <a:lnTo>
                    <a:pt x="119869" y="2630382"/>
                  </a:lnTo>
                  <a:cubicBezTo>
                    <a:pt x="53667" y="2630382"/>
                    <a:pt x="0" y="2576715"/>
                    <a:pt x="0" y="2510513"/>
                  </a:cubicBezTo>
                  <a:lnTo>
                    <a:pt x="0" y="95941"/>
                  </a:lnTo>
                  <a:cubicBezTo>
                    <a:pt x="0" y="62840"/>
                    <a:pt x="13417" y="32873"/>
                    <a:pt x="35109" y="11181"/>
                  </a:cubicBezTo>
                  <a:close/>
                </a:path>
              </a:pathLst>
            </a:custGeom>
          </p:spPr>
        </p:pic>
        <p:sp>
          <p:nvSpPr>
            <p:cNvPr id="9" name="모서리가 둥근 직사각형 38">
              <a:extLst>
                <a:ext uri="{FF2B5EF4-FFF2-40B4-BE49-F238E27FC236}">
                  <a16:creationId xmlns:a16="http://schemas.microsoft.com/office/drawing/2014/main" id="{159240BF-AB1E-FBE6-BF9D-58C5A875B8C8}"/>
                </a:ext>
              </a:extLst>
            </p:cNvPr>
            <p:cNvSpPr/>
            <p:nvPr/>
          </p:nvSpPr>
          <p:spPr>
            <a:xfrm>
              <a:off x="386080" y="2297303"/>
              <a:ext cx="4714239" cy="2654310"/>
            </a:xfrm>
            <a:prstGeom prst="roundRect">
              <a:avLst>
                <a:gd name="adj" fmla="val 4516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" name="Rectangle 304">
            <a:extLst>
              <a:ext uri="{FF2B5EF4-FFF2-40B4-BE49-F238E27FC236}">
                <a16:creationId xmlns:a16="http://schemas.microsoft.com/office/drawing/2014/main" id="{72D7D779-4CF1-FD51-5ECF-09DC02C67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653" y="1491174"/>
            <a:ext cx="81462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자신에게 맞는 스테이지와 레벨을 선택하여 게임을 시작합니다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B525197E-1EAD-44BB-6E16-6A24E994E3FC}"/>
              </a:ext>
            </a:extLst>
          </p:cNvPr>
          <p:cNvGrpSpPr/>
          <p:nvPr/>
        </p:nvGrpSpPr>
        <p:grpSpPr>
          <a:xfrm>
            <a:off x="4725894" y="2355736"/>
            <a:ext cx="3900264" cy="2193645"/>
            <a:chOff x="5257800" y="2297303"/>
            <a:chExt cx="4719319" cy="2654310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09A6519A-E797-2E4C-F57D-A8761804EE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8" b="288"/>
            <a:stretch/>
          </p:blipFill>
          <p:spPr>
            <a:xfrm>
              <a:off x="5257800" y="2321231"/>
              <a:ext cx="4714239" cy="2630382"/>
            </a:xfrm>
            <a:custGeom>
              <a:avLst/>
              <a:gdLst>
                <a:gd name="connsiteX0" fmla="*/ 51692 w 4689087"/>
                <a:gd name="connsiteY0" fmla="*/ 0 h 2630382"/>
                <a:gd name="connsiteX1" fmla="*/ 4637395 w 4689087"/>
                <a:gd name="connsiteY1" fmla="*/ 0 h 2630382"/>
                <a:gd name="connsiteX2" fmla="*/ 4653979 w 4689087"/>
                <a:gd name="connsiteY2" fmla="*/ 11181 h 2630382"/>
                <a:gd name="connsiteX3" fmla="*/ 4689087 w 4689087"/>
                <a:gd name="connsiteY3" fmla="*/ 95941 h 2630382"/>
                <a:gd name="connsiteX4" fmla="*/ 4689087 w 4689087"/>
                <a:gd name="connsiteY4" fmla="*/ 2510513 h 2630382"/>
                <a:gd name="connsiteX5" fmla="*/ 4569218 w 4689087"/>
                <a:gd name="connsiteY5" fmla="*/ 2630382 h 2630382"/>
                <a:gd name="connsiteX6" fmla="*/ 119869 w 4689087"/>
                <a:gd name="connsiteY6" fmla="*/ 2630382 h 2630382"/>
                <a:gd name="connsiteX7" fmla="*/ 0 w 4689087"/>
                <a:gd name="connsiteY7" fmla="*/ 2510513 h 2630382"/>
                <a:gd name="connsiteX8" fmla="*/ 0 w 4689087"/>
                <a:gd name="connsiteY8" fmla="*/ 95941 h 2630382"/>
                <a:gd name="connsiteX9" fmla="*/ 35109 w 4689087"/>
                <a:gd name="connsiteY9" fmla="*/ 11181 h 263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89087" h="2630382">
                  <a:moveTo>
                    <a:pt x="51692" y="0"/>
                  </a:moveTo>
                  <a:lnTo>
                    <a:pt x="4637395" y="0"/>
                  </a:lnTo>
                  <a:lnTo>
                    <a:pt x="4653979" y="11181"/>
                  </a:lnTo>
                  <a:cubicBezTo>
                    <a:pt x="4675671" y="32873"/>
                    <a:pt x="4689087" y="62840"/>
                    <a:pt x="4689087" y="95941"/>
                  </a:cubicBezTo>
                  <a:lnTo>
                    <a:pt x="4689087" y="2510513"/>
                  </a:lnTo>
                  <a:cubicBezTo>
                    <a:pt x="4689087" y="2576715"/>
                    <a:pt x="4635420" y="2630382"/>
                    <a:pt x="4569218" y="2630382"/>
                  </a:cubicBezTo>
                  <a:lnTo>
                    <a:pt x="119869" y="2630382"/>
                  </a:lnTo>
                  <a:cubicBezTo>
                    <a:pt x="53667" y="2630382"/>
                    <a:pt x="0" y="2576715"/>
                    <a:pt x="0" y="2510513"/>
                  </a:cubicBezTo>
                  <a:lnTo>
                    <a:pt x="0" y="95941"/>
                  </a:lnTo>
                  <a:cubicBezTo>
                    <a:pt x="0" y="62840"/>
                    <a:pt x="13417" y="32873"/>
                    <a:pt x="35109" y="11181"/>
                  </a:cubicBezTo>
                  <a:close/>
                </a:path>
              </a:pathLst>
            </a:custGeom>
          </p:spPr>
        </p:pic>
        <p:sp>
          <p:nvSpPr>
            <p:cNvPr id="5" name="모서리가 둥근 직사각형 38">
              <a:extLst>
                <a:ext uri="{FF2B5EF4-FFF2-40B4-BE49-F238E27FC236}">
                  <a16:creationId xmlns:a16="http://schemas.microsoft.com/office/drawing/2014/main" id="{D397FEC4-E86C-ABCC-890A-D22A3E4C016E}"/>
                </a:ext>
              </a:extLst>
            </p:cNvPr>
            <p:cNvSpPr/>
            <p:nvPr/>
          </p:nvSpPr>
          <p:spPr>
            <a:xfrm>
              <a:off x="5262880" y="2297303"/>
              <a:ext cx="4714239" cy="2654310"/>
            </a:xfrm>
            <a:prstGeom prst="roundRect">
              <a:avLst>
                <a:gd name="adj" fmla="val 4516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7E26017D-0840-C714-17AD-52320CB51B7F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B4BAE0-59A9-CF94-6741-3DCE30B08F4D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1486851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8" name="그림 7">
            <a:extLst>
              <a:ext uri="{FF2B5EF4-FFF2-40B4-BE49-F238E27FC236}">
                <a16:creationId xmlns:a16="http://schemas.microsoft.com/office/drawing/2014/main" id="{1FDD15E0-BF90-522D-F37C-1304AF9CF7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" b="288"/>
          <a:stretch/>
        </p:blipFill>
        <p:spPr>
          <a:xfrm>
            <a:off x="404389" y="2375511"/>
            <a:ext cx="3896066" cy="2173870"/>
          </a:xfrm>
          <a:custGeom>
            <a:avLst/>
            <a:gdLst>
              <a:gd name="connsiteX0" fmla="*/ 51692 w 4689087"/>
              <a:gd name="connsiteY0" fmla="*/ 0 h 2630382"/>
              <a:gd name="connsiteX1" fmla="*/ 4637395 w 4689087"/>
              <a:gd name="connsiteY1" fmla="*/ 0 h 2630382"/>
              <a:gd name="connsiteX2" fmla="*/ 4653979 w 4689087"/>
              <a:gd name="connsiteY2" fmla="*/ 11181 h 2630382"/>
              <a:gd name="connsiteX3" fmla="*/ 4689087 w 4689087"/>
              <a:gd name="connsiteY3" fmla="*/ 95941 h 2630382"/>
              <a:gd name="connsiteX4" fmla="*/ 4689087 w 4689087"/>
              <a:gd name="connsiteY4" fmla="*/ 2510513 h 2630382"/>
              <a:gd name="connsiteX5" fmla="*/ 4569218 w 4689087"/>
              <a:gd name="connsiteY5" fmla="*/ 2630382 h 2630382"/>
              <a:gd name="connsiteX6" fmla="*/ 119869 w 4689087"/>
              <a:gd name="connsiteY6" fmla="*/ 2630382 h 2630382"/>
              <a:gd name="connsiteX7" fmla="*/ 0 w 4689087"/>
              <a:gd name="connsiteY7" fmla="*/ 2510513 h 2630382"/>
              <a:gd name="connsiteX8" fmla="*/ 0 w 4689087"/>
              <a:gd name="connsiteY8" fmla="*/ 95941 h 2630382"/>
              <a:gd name="connsiteX9" fmla="*/ 35109 w 4689087"/>
              <a:gd name="connsiteY9" fmla="*/ 11181 h 2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9087" h="2630382">
                <a:moveTo>
                  <a:pt x="51692" y="0"/>
                </a:moveTo>
                <a:lnTo>
                  <a:pt x="4637395" y="0"/>
                </a:lnTo>
                <a:lnTo>
                  <a:pt x="4653979" y="11181"/>
                </a:lnTo>
                <a:cubicBezTo>
                  <a:pt x="4675671" y="32873"/>
                  <a:pt x="4689087" y="62840"/>
                  <a:pt x="4689087" y="95941"/>
                </a:cubicBezTo>
                <a:lnTo>
                  <a:pt x="4689087" y="2510513"/>
                </a:lnTo>
                <a:cubicBezTo>
                  <a:pt x="4689087" y="2576715"/>
                  <a:pt x="4635420" y="2630382"/>
                  <a:pt x="4569218" y="2630382"/>
                </a:cubicBezTo>
                <a:lnTo>
                  <a:pt x="119869" y="2630382"/>
                </a:lnTo>
                <a:cubicBezTo>
                  <a:pt x="53667" y="2630382"/>
                  <a:pt x="0" y="2576715"/>
                  <a:pt x="0" y="2510513"/>
                </a:cubicBezTo>
                <a:lnTo>
                  <a:pt x="0" y="95941"/>
                </a:lnTo>
                <a:cubicBezTo>
                  <a:pt x="0" y="62840"/>
                  <a:pt x="13417" y="32873"/>
                  <a:pt x="35109" y="11181"/>
                </a:cubicBezTo>
                <a:close/>
              </a:path>
            </a:pathLst>
          </a:custGeom>
        </p:spPr>
      </p:pic>
      <p:sp>
        <p:nvSpPr>
          <p:cNvPr id="9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408587" y="2355736"/>
            <a:ext cx="3896066" cy="2193645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Rectangle 304">
            <a:extLst>
              <a:ext uri="{FF2B5EF4-FFF2-40B4-BE49-F238E27FC236}">
                <a16:creationId xmlns:a16="http://schemas.microsoft.com/office/drawing/2014/main" id="{72D7D779-4CF1-FD51-5ECF-09DC02C67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653" y="1491174"/>
            <a:ext cx="81462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자신에게 맞는 스테이지와 레벨을 선택하여 게임을 시작합니다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9A6519A-E797-2E4C-F57D-A8761804EE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" b="288"/>
          <a:stretch/>
        </p:blipFill>
        <p:spPr>
          <a:xfrm>
            <a:off x="4724400" y="2375511"/>
            <a:ext cx="3896066" cy="2173870"/>
          </a:xfrm>
          <a:custGeom>
            <a:avLst/>
            <a:gdLst>
              <a:gd name="connsiteX0" fmla="*/ 51692 w 4689087"/>
              <a:gd name="connsiteY0" fmla="*/ 0 h 2630382"/>
              <a:gd name="connsiteX1" fmla="*/ 4637395 w 4689087"/>
              <a:gd name="connsiteY1" fmla="*/ 0 h 2630382"/>
              <a:gd name="connsiteX2" fmla="*/ 4653979 w 4689087"/>
              <a:gd name="connsiteY2" fmla="*/ 11181 h 2630382"/>
              <a:gd name="connsiteX3" fmla="*/ 4689087 w 4689087"/>
              <a:gd name="connsiteY3" fmla="*/ 95941 h 2630382"/>
              <a:gd name="connsiteX4" fmla="*/ 4689087 w 4689087"/>
              <a:gd name="connsiteY4" fmla="*/ 2510513 h 2630382"/>
              <a:gd name="connsiteX5" fmla="*/ 4569218 w 4689087"/>
              <a:gd name="connsiteY5" fmla="*/ 2630382 h 2630382"/>
              <a:gd name="connsiteX6" fmla="*/ 119869 w 4689087"/>
              <a:gd name="connsiteY6" fmla="*/ 2630382 h 2630382"/>
              <a:gd name="connsiteX7" fmla="*/ 0 w 4689087"/>
              <a:gd name="connsiteY7" fmla="*/ 2510513 h 2630382"/>
              <a:gd name="connsiteX8" fmla="*/ 0 w 4689087"/>
              <a:gd name="connsiteY8" fmla="*/ 95941 h 2630382"/>
              <a:gd name="connsiteX9" fmla="*/ 35109 w 4689087"/>
              <a:gd name="connsiteY9" fmla="*/ 11181 h 2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9087" h="2630382">
                <a:moveTo>
                  <a:pt x="51692" y="0"/>
                </a:moveTo>
                <a:lnTo>
                  <a:pt x="4637395" y="0"/>
                </a:lnTo>
                <a:lnTo>
                  <a:pt x="4653979" y="11181"/>
                </a:lnTo>
                <a:cubicBezTo>
                  <a:pt x="4675671" y="32873"/>
                  <a:pt x="4689087" y="62840"/>
                  <a:pt x="4689087" y="95941"/>
                </a:cubicBezTo>
                <a:lnTo>
                  <a:pt x="4689087" y="2510513"/>
                </a:lnTo>
                <a:cubicBezTo>
                  <a:pt x="4689087" y="2576715"/>
                  <a:pt x="4635420" y="2630382"/>
                  <a:pt x="4569218" y="2630382"/>
                </a:cubicBezTo>
                <a:lnTo>
                  <a:pt x="119869" y="2630382"/>
                </a:lnTo>
                <a:cubicBezTo>
                  <a:pt x="53667" y="2630382"/>
                  <a:pt x="0" y="2576715"/>
                  <a:pt x="0" y="2510513"/>
                </a:cubicBezTo>
                <a:lnTo>
                  <a:pt x="0" y="95941"/>
                </a:lnTo>
                <a:cubicBezTo>
                  <a:pt x="0" y="62840"/>
                  <a:pt x="13417" y="32873"/>
                  <a:pt x="35109" y="11181"/>
                </a:cubicBezTo>
                <a:close/>
              </a:path>
            </a:pathLst>
          </a:custGeom>
        </p:spPr>
      </p:pic>
      <p:sp>
        <p:nvSpPr>
          <p:cNvPr id="5" name="모서리가 둥근 직사각형 38">
            <a:extLst>
              <a:ext uri="{FF2B5EF4-FFF2-40B4-BE49-F238E27FC236}">
                <a16:creationId xmlns:a16="http://schemas.microsoft.com/office/drawing/2014/main" id="{D397FEC4-E86C-ABCC-890A-D22A3E4C016E}"/>
              </a:ext>
            </a:extLst>
          </p:cNvPr>
          <p:cNvSpPr/>
          <p:nvPr/>
        </p:nvSpPr>
        <p:spPr>
          <a:xfrm>
            <a:off x="4730092" y="2355736"/>
            <a:ext cx="3896066" cy="2193645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572BE23A-92DD-5D93-B16E-21E5CDF9CC31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8FF819-AB41-44F8-7EDB-190D6C459680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3294257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501949"/>
            <a:ext cx="81462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화면 하단에 제시된 문제를 풀고 문제를 맞히면 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30</a:t>
            </a: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골드씩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모을 수 있습니다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8" name="그림 7">
            <a:extLst>
              <a:ext uri="{FF2B5EF4-FFF2-40B4-BE49-F238E27FC236}">
                <a16:creationId xmlns:a16="http://schemas.microsoft.com/office/drawing/2014/main" id="{1FDD15E0-BF90-522D-F37C-1304AF9CF7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" b="331"/>
          <a:stretch/>
        </p:blipFill>
        <p:spPr>
          <a:xfrm>
            <a:off x="2209800" y="2056696"/>
            <a:ext cx="4714239" cy="2630382"/>
          </a:xfrm>
          <a:custGeom>
            <a:avLst/>
            <a:gdLst>
              <a:gd name="connsiteX0" fmla="*/ 51692 w 4689087"/>
              <a:gd name="connsiteY0" fmla="*/ 0 h 2630382"/>
              <a:gd name="connsiteX1" fmla="*/ 4637395 w 4689087"/>
              <a:gd name="connsiteY1" fmla="*/ 0 h 2630382"/>
              <a:gd name="connsiteX2" fmla="*/ 4653979 w 4689087"/>
              <a:gd name="connsiteY2" fmla="*/ 11181 h 2630382"/>
              <a:gd name="connsiteX3" fmla="*/ 4689087 w 4689087"/>
              <a:gd name="connsiteY3" fmla="*/ 95941 h 2630382"/>
              <a:gd name="connsiteX4" fmla="*/ 4689087 w 4689087"/>
              <a:gd name="connsiteY4" fmla="*/ 2510513 h 2630382"/>
              <a:gd name="connsiteX5" fmla="*/ 4569218 w 4689087"/>
              <a:gd name="connsiteY5" fmla="*/ 2630382 h 2630382"/>
              <a:gd name="connsiteX6" fmla="*/ 119869 w 4689087"/>
              <a:gd name="connsiteY6" fmla="*/ 2630382 h 2630382"/>
              <a:gd name="connsiteX7" fmla="*/ 0 w 4689087"/>
              <a:gd name="connsiteY7" fmla="*/ 2510513 h 2630382"/>
              <a:gd name="connsiteX8" fmla="*/ 0 w 4689087"/>
              <a:gd name="connsiteY8" fmla="*/ 95941 h 2630382"/>
              <a:gd name="connsiteX9" fmla="*/ 35109 w 4689087"/>
              <a:gd name="connsiteY9" fmla="*/ 11181 h 2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9087" h="2630382">
                <a:moveTo>
                  <a:pt x="51692" y="0"/>
                </a:moveTo>
                <a:lnTo>
                  <a:pt x="4637395" y="0"/>
                </a:lnTo>
                <a:lnTo>
                  <a:pt x="4653979" y="11181"/>
                </a:lnTo>
                <a:cubicBezTo>
                  <a:pt x="4675671" y="32873"/>
                  <a:pt x="4689087" y="62840"/>
                  <a:pt x="4689087" y="95941"/>
                </a:cubicBezTo>
                <a:lnTo>
                  <a:pt x="4689087" y="2510513"/>
                </a:lnTo>
                <a:cubicBezTo>
                  <a:pt x="4689087" y="2576715"/>
                  <a:pt x="4635420" y="2630382"/>
                  <a:pt x="4569218" y="2630382"/>
                </a:cubicBezTo>
                <a:lnTo>
                  <a:pt x="119869" y="2630382"/>
                </a:lnTo>
                <a:cubicBezTo>
                  <a:pt x="53667" y="2630382"/>
                  <a:pt x="0" y="2576715"/>
                  <a:pt x="0" y="2510513"/>
                </a:cubicBezTo>
                <a:lnTo>
                  <a:pt x="0" y="95941"/>
                </a:lnTo>
                <a:cubicBezTo>
                  <a:pt x="0" y="62840"/>
                  <a:pt x="13417" y="32873"/>
                  <a:pt x="35109" y="11181"/>
                </a:cubicBezTo>
                <a:close/>
              </a:path>
            </a:pathLst>
          </a:custGeom>
        </p:spPr>
      </p:pic>
      <p:sp>
        <p:nvSpPr>
          <p:cNvPr id="9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2214880" y="2032768"/>
            <a:ext cx="4714239" cy="2654310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061F104-3700-0DA9-3AD7-82B69759E69E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FAB2C3-BD9D-2C9A-2E13-F1DA2AF2DFB6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4037245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386818"/>
            <a:ext cx="8549318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타워를 디펜스 할 때는 모은 골드를 이용해서 알을 선택하고 </a:t>
            </a:r>
            <a:b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알에서 디펜스 공룡을 부화시켜 몬스터를 공격하게 할 수 있습니다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8CD747D9-5530-5DBF-D248-84EC4993C3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30" b="719"/>
          <a:stretch>
            <a:fillRect/>
          </a:stretch>
        </p:blipFill>
        <p:spPr>
          <a:xfrm>
            <a:off x="1464059" y="2147277"/>
            <a:ext cx="2564858" cy="2751599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</p:spPr>
      </p:pic>
      <p:sp>
        <p:nvSpPr>
          <p:cNvPr id="7" name="모서리가 둥근 직사각형 38">
            <a:extLst>
              <a:ext uri="{FF2B5EF4-FFF2-40B4-BE49-F238E27FC236}">
                <a16:creationId xmlns:a16="http://schemas.microsoft.com/office/drawing/2014/main" id="{C61F286E-F2D7-EF2E-B3D5-2DBE344AC9B7}"/>
              </a:ext>
            </a:extLst>
          </p:cNvPr>
          <p:cNvSpPr/>
          <p:nvPr/>
        </p:nvSpPr>
        <p:spPr>
          <a:xfrm>
            <a:off x="1464060" y="2147277"/>
            <a:ext cx="2564858" cy="275159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D4A5419-70C2-38A4-3677-A798887DA5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" r="501" b="1495"/>
          <a:stretch/>
        </p:blipFill>
        <p:spPr>
          <a:xfrm>
            <a:off x="4419600" y="2147277"/>
            <a:ext cx="2564858" cy="2751598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</p:spPr>
      </p:pic>
      <p:sp>
        <p:nvSpPr>
          <p:cNvPr id="12" name="모서리가 둥근 직사각형 38">
            <a:extLst>
              <a:ext uri="{FF2B5EF4-FFF2-40B4-BE49-F238E27FC236}">
                <a16:creationId xmlns:a16="http://schemas.microsoft.com/office/drawing/2014/main" id="{AD2E4278-B5FD-6B82-4D02-5910D52EF9BB}"/>
              </a:ext>
            </a:extLst>
          </p:cNvPr>
          <p:cNvSpPr/>
          <p:nvPr/>
        </p:nvSpPr>
        <p:spPr>
          <a:xfrm>
            <a:off x="4419601" y="2147277"/>
            <a:ext cx="2564858" cy="275159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F0C2CE8D-087D-0EB5-EBA8-E5B4BC25D1E9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9DE2D4-E9DE-DDB8-4669-7BB74A243268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2690572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431061"/>
            <a:ext cx="8549318" cy="62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en-US" altLang="ko-KR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60</a:t>
            </a:r>
            <a:r>
              <a:rPr kumimoji="0"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초당 </a:t>
            </a:r>
            <a:r>
              <a:rPr kumimoji="0" lang="en-US" altLang="ko-KR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</a:t>
            </a:r>
            <a:r>
              <a:rPr kumimoji="0"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웨이브가 나타나고 웨이브 시에는 </a:t>
            </a:r>
            <a:r>
              <a:rPr kumimoji="0" lang="ko-KR" altLang="en-US" sz="14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몬스터들이</a:t>
            </a:r>
            <a:r>
              <a:rPr kumimoji="0"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나타나 황금알을 공격하므로 </a:t>
            </a:r>
            <a:br>
              <a:rPr kumimoji="0" lang="en-US" altLang="ko-KR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그 전에 디펜스 공룡들을 부화시켜 몬스터를 무찌릅니다</a:t>
            </a:r>
            <a:r>
              <a:rPr kumimoji="0" lang="en-US" altLang="ko-KR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(</a:t>
            </a:r>
            <a:r>
              <a:rPr kumimoji="0" lang="ko-KR" altLang="en-US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문제도 풀면서 디펜스도 잘 해야 해요</a:t>
            </a:r>
            <a:r>
              <a:rPr kumimoji="0" lang="en-US" altLang="ko-KR" sz="14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^^)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8CD747D9-5530-5DBF-D248-84EC4993C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9" r="7829"/>
          <a:stretch/>
        </p:blipFill>
        <p:spPr>
          <a:xfrm>
            <a:off x="1464059" y="2147277"/>
            <a:ext cx="2564858" cy="2751599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</p:spPr>
      </p:pic>
      <p:sp>
        <p:nvSpPr>
          <p:cNvPr id="7" name="모서리가 둥근 직사각형 38">
            <a:extLst>
              <a:ext uri="{FF2B5EF4-FFF2-40B4-BE49-F238E27FC236}">
                <a16:creationId xmlns:a16="http://schemas.microsoft.com/office/drawing/2014/main" id="{C61F286E-F2D7-EF2E-B3D5-2DBE344AC9B7}"/>
              </a:ext>
            </a:extLst>
          </p:cNvPr>
          <p:cNvSpPr/>
          <p:nvPr/>
        </p:nvSpPr>
        <p:spPr>
          <a:xfrm>
            <a:off x="1464060" y="2147277"/>
            <a:ext cx="2564858" cy="275159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D4A5419-70C2-38A4-3677-A798887DA5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" t="2141" r="1825"/>
          <a:stretch/>
        </p:blipFill>
        <p:spPr>
          <a:xfrm>
            <a:off x="4335268" y="2206169"/>
            <a:ext cx="2743200" cy="2692706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  <a:ln w="76200">
            <a:solidFill>
              <a:srgbClr val="A19FFF"/>
            </a:solidFill>
          </a:ln>
        </p:spPr>
      </p:pic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1E087696-82A5-5995-113B-822243E4C2FF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BBAC70-36E9-AEFC-D040-FC0382CCF718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532284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5622</TotalTime>
  <Words>1167</Words>
  <Application>Microsoft Office PowerPoint</Application>
  <PresentationFormat>화면 슬라이드 쇼(16:9)</PresentationFormat>
  <Paragraphs>160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5" baseType="lpstr">
      <vt:lpstr>Arial</vt:lpstr>
      <vt:lpstr>Calibri</vt:lpstr>
      <vt:lpstr>나눔바른고딕</vt:lpstr>
      <vt:lpstr>나눔고딕 Bold</vt:lpstr>
      <vt:lpstr>맑은 고딕</vt:lpstr>
      <vt:lpstr>Calibri Light</vt:lpstr>
      <vt:lpstr>나눔고딕 ExtraBold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563</cp:revision>
  <dcterms:created xsi:type="dcterms:W3CDTF">2016-05-18T11:08:35Z</dcterms:created>
  <dcterms:modified xsi:type="dcterms:W3CDTF">2023-05-18T06:30:43Z</dcterms:modified>
</cp:coreProperties>
</file>